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78" r:id="rId5"/>
    <p:sldId id="256" r:id="rId6"/>
    <p:sldId id="269" r:id="rId7"/>
    <p:sldId id="259" r:id="rId8"/>
    <p:sldId id="261" r:id="rId9"/>
    <p:sldId id="260" r:id="rId10"/>
    <p:sldId id="263" r:id="rId11"/>
    <p:sldId id="262" r:id="rId12"/>
    <p:sldId id="280" r:id="rId13"/>
    <p:sldId id="264" r:id="rId14"/>
    <p:sldId id="276" r:id="rId15"/>
    <p:sldId id="268" r:id="rId16"/>
    <p:sldId id="277" r:id="rId17"/>
    <p:sldId id="273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4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C7"/>
    <a:srgbClr val="0070C0"/>
    <a:srgbClr val="C25115"/>
    <a:srgbClr val="1F5C97"/>
    <a:srgbClr val="FE6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B8B88-AD03-9B5D-310B-010391869CF4}" v="126" dt="2024-11-19T12:09:30.775"/>
    <p1510:client id="{5E23275A-0326-A77C-A23C-554C721AECA3}" v="1202" dt="2024-11-19T12:04:27.643"/>
    <p1510:client id="{70A3BF33-D265-4391-9D5D-B791CCED4EC0}" v="636" dt="2024-11-18T19:49:21.832"/>
    <p1510:client id="{963A406E-9E2B-B31D-5C06-04057BB87297}" v="507" dt="2024-11-19T11:55:13.671"/>
    <p1510:client id="{CEDAC942-8D7C-72AF-4706-962E32C41159}" v="667" dt="2024-11-18T13:31:20.155"/>
    <p1510:client id="{E29FF2AC-CA8F-EA87-45E7-E5AE5725CA13}" v="199" dt="2024-11-19T00:14:38.504"/>
    <p1510:client id="{E6D5D2A7-7A57-5E48-9ECC-298FCC9736BE}" v="888" dt="2024-11-19T12:43:11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94"/>
  </p:normalViewPr>
  <p:slideViewPr>
    <p:cSldViewPr snapToGrid="0">
      <p:cViewPr varScale="1">
        <p:scale>
          <a:sx n="83" d="100"/>
          <a:sy n="83" d="100"/>
        </p:scale>
        <p:origin x="58" y="96"/>
      </p:cViewPr>
      <p:guideLst>
        <p:guide orient="horz" pos="2205"/>
        <p:guide pos="34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8T13:31:35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15494 13519 16383 0 0,'0'-1'0'0'0,"0"-7"0"0"0,0-8 0 0 0,0-4 0 0 0,0-5 0 0 0,0-5 0 0 0,0-5 0 0 0,0-5 0 0 0,0-5 0 0 0,0-2 0 0 0,0-3 0 0 0,0-1 0 0 0,0-1 0 0 0,0-5 0 0 0,0-3 0 0 0,0-2 0 0 0,0 1 0 0 0,0-1 0 0 0,0 1 0 0 0,0 3 0 0 0,0 3 0 0 0,0-1 0 0 0,2 0 0 0 0,3 2 0 0 0,3 0 0 0 0,1 5 0 0 0,2 1 0 0 0,1 4 0 0 0,1 2 0 0 0,-1 1 0 0 0,1 1 0 0 0,1 2 0 0 0,3-2 0 0 0,2 0 0 0 0,5 1 0 0 0,4 0 0 0 0,3 3 0 0 0,4 2 0 0 0,1-1 0 0 0,1 2 0 0 0,3 0 0 0 0,3 1 0 0 0,1 2 0 0 0,1 2 0 0 0,1 4 0 0 0,2 1 0 0 0,1 3 0 0 0,1 2 0 0 0,0 4 0 0 0,-3 3 0 0 0,0 4 0 0 0,-2 2 0 0 0,-4 2 0 0 0,-2 2 0 0 0,-2 1 0 0 0,-2 0 0 0 0,-3 1 0 0 0,-1-1 0 0 0,-2 1 0 0 0,0-1 0 0 0,-2 2 0 0 0,-2 2 0 0 0,-3 5 0 0 0,-1 1 0 0 0,-4 4 0 0 0,0 2 0 0 0,-2 1 0 0 0,-1 0 0 0 0,-2 1 0 0 0,-2 0 0 0 0,-4-1 0 0 0,-2 0 0 0 0,-2-1 0 0 0,-1-1 0 0 0,-1 1 0 0 0,-1 1 0 0 0,1 1 0 0 0,-1 1 0 0 0,-3 1 0 0 0,-5 3 0 0 0,-5 1 0 0 0,-6 3 0 0 0,-3 1 0 0 0,-4-2 0 0 0,-1-2 0 0 0,-1-4 0 0 0,0-3 0 0 0,0-3 0 0 0,0-2 0 0 0,0 0 0 0 0,-1-2 0 0 0,1 1 0 0 0,-1-1 0 0 0,0 1 0 0 0,-2-2 0 0 0,-1-1 0 0 0,1-1 0 0 0,1-2 0 0 0,1-2 0 0 0,3-1 0 0 0,2-2 0 0 0,2 0 0 0 0,1 0 0 0 0,1 0 0 0 0,2-2 0 0 0,1-3 0 0 0,-1-3 0 0 0,3-5 0 0 0,0-3 0 0 0,3-2 0 0 0,0-5 0 0 0,1-1 0 0 0,3-4 0 0 0,1-1 0 0 0,-1-1 0 0 0,3-3 0 0 0,1-2 0 0 0,1-3 0 0 0,2-5 0 0 0,2-2 0 0 0,0-3 0 0 0,0-5 0 0 0,0-2 0 0 0,1-3 0 0 0,-1 0 0 0 0,0-2 0 0 0,0 1 0 0 0,0-1 0 0 0,0-3 0 0 0,0-1 0 0 0,3-2 0 0 0,2-1 0 0 0,3 0 0 0 0,5-1 0 0 0,3-1 0 0 0,2 1 0 0 0,4-1 0 0 0,2 1 0 0 0,2 0 0 0 0,1 0 0 0 0,0 0 0 0 0,3 0 0 0 0,1 3 0 0 0,1 1 0 0 0,0 3 0 0 0,2 2 0 0 0,-2 6 0 0 0,1 2 0 0 0,2 4 0 0 0,1 0 0 0 0,1 2 0 0 0,4-1 0 0 0,1 1 0 0 0,2 1 0 0 0,4 2 0 0 0,1 3 0 0 0,0 2 0 0 0,-1 3 0 0 0,-2 3 0 0 0,-3 5 0 0 0,-4 3 0 0 0,-1 4 0 0 0,-3 0 0 0 0,-2 3 0 0 0,-2 1 0 0 0,-2 0 0 0 0,-3 0 0 0 0,-2 2 0 0 0,-2 1 0 0 0,0 2 0 0 0,-1 1 0 0 0,-1 2 0 0 0,-1 1 0 0 0,-3 1 0 0 0,-3 2 0 0 0,-1 1 0 0 0,-2 1 0 0 0,0 1 0 0 0,-1 0 0 0 0,-3 0 0 0 0,-5 0 0 0 0,-3-1 0 0 0,-4-3 0 0 0,-2 0 0 0 0,-3-1 0 0 0,-4-2 0 0 0,0-2 0 0 0,-4 0 0 0 0,-3-1 0 0 0,-2-3 0 0 0,-4-1 0 0 0,-6 0 0 0 0,-5-3 0 0 0,-2 1 0 0 0,-3-2 0 0 0,-2 0 0 0 0,1 1 0 0 0,1 2 0 0 0,6 1 0 0 0,5 3 0 0 0,5 2 0 0 0,5 2 0 0 0,10 3 0 0 0,11 3 0 0 0,8 4 0 0 0,8 3 0 0 0,7 3 0 0 0,4 1 0 0 0,0 1 0 0 0,1 0 0 0 0,1-1 0 0 0,1-1 0 0 0,3 0 0 0 0,2 1 0 0 0,0 0 0 0 0,4 1 0 0 0,2 0 0 0 0,-1 0 0 0 0,-1 1 0 0 0,0 0 0 0 0,-3-1 0 0 0,-4 1 0 0 0,-4-1 0 0 0,-2-1 0 0 0,-3 1 0 0 0,-5-1 0 0 0,-3-2 0 0 0,-1 0 0 0 0,-4-1 0 0 0,-3 1 0 0 0,-2 0 0 0 0,-1 0 0 0 0,-2 1 0 0 0,-2 0 0 0 0,-3 3 0 0 0,-3 0 0 0 0,-5 2 0 0 0,-4 2 0 0 0,0 3 0 0 0,-1-2 0 0 0,1 2 0 0 0,-1-2 0 0 0,1 0 0 0 0,2 1 0 0 0,0 0 0 0 0,0 2 0 0 0,2 0 0 0 0,0 1 0 0 0,1 0 0 0 0,1 0 0 0 0,2 0 0 0 0,1-2 0 0 0,2 0 0 0 0,0-3 0 0 0,2 1 0 0 0,-1-2 0 0 0,1-2 0 0 0,0 0 0 0 0,1-3 0 0 0,-1 0 0 0 0,2 0 0 0 0,0-1 0 0 0,1-1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8T13:31:35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26277 5835 16383 0 0,'2'0'0'0'0,"0"0"0"0"0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8T13:31:35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11742 12637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A7255-2454-4BCB-971E-59280571CD8A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01F65-ADC4-4A7F-800D-B38C32B980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99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Carolina island is </a:t>
            </a:r>
            <a:r>
              <a:rPr lang="en-US" dirty="0" err="1"/>
              <a:t>infactalso</a:t>
            </a:r>
            <a:r>
              <a:rPr lang="en-US" dirty="0"/>
              <a:t> a coastal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01F65-ADC4-4A7F-800D-B38C32B980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465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01F65-ADC4-4A7F-800D-B38C32B980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1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a lot of </a:t>
            </a:r>
            <a:r>
              <a:rPr lang="en-GB" dirty="0" err="1"/>
              <a:t>superhosts</a:t>
            </a:r>
            <a:r>
              <a:rPr lang="en-GB" dirty="0"/>
              <a:t> in some of the more popular central areas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01F65-ADC4-4A7F-800D-B38C32B980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3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7802-0683-5D98-3327-E1CD7908C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3C1EB-3953-04FE-072B-556EB15B0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D04D5-956A-3161-6E68-120A58452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86EE2-1204-221B-1152-BCFD52D0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03C70-0A50-0959-AF26-70E18EE5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15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5603-4068-C02A-DB98-672A8A5B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A0EF9-0930-1901-B835-5A30BCB01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B9164-0605-50CB-DB56-419FE465B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7085D-203A-66A8-EB4E-DF2A7D11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302EC-1EC3-D140-511B-53694F13B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75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C7A3-1497-5E4A-3651-3295B0DB1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15CC4C-7DFE-2D45-B6F0-6B2A604D9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8C3F-6964-AEBF-37FB-F66BECB0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45322-2EED-E24E-B23F-38FBC9D8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168BC-A336-253F-D9F7-04051E3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90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3CFC-C609-27CE-E8A7-32123D8D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4FBD-172C-5999-F011-6E59DF6D2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8B45A-3282-AF54-C970-73000DBA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C5E13-A861-35DB-D571-38978E71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A73F8-8C04-A70A-BCA8-25A67A8F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50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C0FB-CF3B-F60A-F00D-6E89B47F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3C1FB-ED2D-187C-21F0-C06C0425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ABA6-98D6-8C9F-DFC4-6B734229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8A7C6-61DD-11BA-0EE9-CA8256CD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EACA4-391B-A444-0D06-3BA2A5F5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7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9A89-D270-E15F-EE70-86954920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172E2-4F36-47D0-F115-578113823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FD551-5DE8-AB6B-E900-3B40EB2E5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6AC0B-A0E3-0AC0-4815-A49BB5B4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1DE53-3048-0609-CE6E-AAB51A33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B7903-36F5-9201-345C-41EFD5B1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44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BFE4-7085-EB8A-C937-03083BF9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46B54-CAE1-2BC6-F1F1-7F108DC9F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23603-EFB3-6373-A5DD-BB8255CBB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FA3EF-6372-1792-AB27-983666FC2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2731F-E154-257F-E428-43C98A64C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6AE7B-5280-66CF-F71C-C525F9E6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C1FAE-12AA-6318-7458-93B81F68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FF6EC-FFCF-0F60-9990-5D6077C9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881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EAE1-BF0B-F761-06DB-535C95E0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61C4F-00D6-0B19-D119-22A57BEB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E3C82-AB20-978B-9D35-65F6BB81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69AA8-596B-E918-341B-B712D1D8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76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2937C-4D41-B5E8-6596-5B82EC13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B9283-BC97-B70E-E363-129E0CC1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6ED24-B6C1-7BA2-E258-C88CE1A1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1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CA64-F771-7AEB-D7F0-7129D403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9322C-9772-FE74-BCBF-B968F6782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62EC5-A7E6-D5BF-D0AF-35D94A8CD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8DBB-A36F-D9A1-3E3A-96BD4C4F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032CF-E45A-4908-0CDC-0C8704B5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29E86-BCF6-99B1-AF9B-22E669C8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65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A070-5822-4814-C6A0-3CC2CB01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C3913-3E9A-EA7B-D77B-811BBC71D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BDDB2-3237-CB25-2239-E04F2445B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E4C52-4E34-2060-A3CD-AFBB0B37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8D7AD-EAC4-1533-0F60-C4A33052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E699B-2F5B-A66F-DB6C-934017A1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9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6207ACF-FFB7-E5F0-2410-A5DD35B434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8171449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A15196-5CB4-4739-62ED-53145639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7630F-933B-66E4-7E07-716280932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EC32D-2B1B-F3B4-4D1B-076E573B8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1482C2-8694-451D-8970-1A36FBADC8A7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5C53D-FEA5-976C-C584-FDF34F09B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A882D-E0B6-0752-DE8B-ED30E53E5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245259-FD46-4BAB-B2A5-88DAA810A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96338-91B4-EA89-AB42-69E50D438472}"/>
              </a:ext>
            </a:extLst>
          </p:cNvPr>
          <p:cNvSpPr txBox="1"/>
          <p:nvPr/>
        </p:nvSpPr>
        <p:spPr>
          <a:xfrm>
            <a:off x="638882" y="3577456"/>
            <a:ext cx="10909640" cy="1687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>
                <a:latin typeface="+mj-lt"/>
                <a:ea typeface="+mj-ea"/>
                <a:cs typeface="+mj-cs"/>
              </a:rPr>
              <a:t>Unlocking </a:t>
            </a:r>
            <a:r>
              <a:rPr lang="en-US" sz="5600" b="1">
                <a:latin typeface="+mj-lt"/>
                <a:ea typeface="+mj-ea"/>
                <a:cs typeface="+mj-cs"/>
              </a:rPr>
              <a:t>Airbnb</a:t>
            </a:r>
            <a:r>
              <a:rPr lang="en-US" sz="5600" b="1" kern="1200">
                <a:latin typeface="+mj-lt"/>
                <a:ea typeface="+mj-ea"/>
                <a:cs typeface="+mj-cs"/>
              </a:rPr>
              <a:t> Success: What Makes a Winning Listing?</a:t>
            </a:r>
            <a:r>
              <a:rPr lang="en-US" sz="5600" kern="1200">
                <a:latin typeface="+mj-lt"/>
                <a:ea typeface="+mj-ea"/>
                <a:cs typeface="+mj-cs"/>
              </a:rPr>
              <a:t>​</a:t>
            </a:r>
          </a:p>
        </p:txBody>
      </p:sp>
      <p:pic>
        <p:nvPicPr>
          <p:cNvPr id="6" name="Picture 10" descr="File:Airbnb Logo Bélo.svg - Wikipedia">
            <a:extLst>
              <a:ext uri="{FF2B5EF4-FFF2-40B4-BE49-F238E27FC236}">
                <a16:creationId xmlns:a16="http://schemas.microsoft.com/office/drawing/2014/main" id="{C40307C0-82F4-01C1-9115-2B09BC6C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97" y="956487"/>
            <a:ext cx="6439588" cy="20123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02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38D8A-2286-1BB1-ADAE-5462BB78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0675-1667-062B-41DB-4F08AAF0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-61582"/>
            <a:ext cx="10770123" cy="963821"/>
          </a:xfrm>
        </p:spPr>
        <p:txBody>
          <a:bodyPr>
            <a:norm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"The Price is Right": Balancing Affordability and Quality</a:t>
            </a:r>
          </a:p>
        </p:txBody>
      </p:sp>
      <p:cxnSp>
        <p:nvCxnSpPr>
          <p:cNvPr id="4" name="直接连接符 2">
            <a:extLst>
              <a:ext uri="{FF2B5EF4-FFF2-40B4-BE49-F238E27FC236}">
                <a16:creationId xmlns:a16="http://schemas.microsoft.com/office/drawing/2014/main" id="{88F392CD-1423-CCD6-7A27-D48A69C2A3C7}"/>
              </a:ext>
            </a:extLst>
          </p:cNvPr>
          <p:cNvCxnSpPr>
            <a:cxnSpLocks/>
          </p:cNvCxnSpPr>
          <p:nvPr/>
        </p:nvCxnSpPr>
        <p:spPr>
          <a:xfrm>
            <a:off x="407987" y="688286"/>
            <a:ext cx="11376025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7DD18E0-007E-FAF5-BABD-D3032F71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7" y="902239"/>
            <a:ext cx="4894017" cy="2452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0CA2A6-55B9-B42F-3AD6-AF5F755EC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821" y="3610797"/>
            <a:ext cx="6289494" cy="2862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04B891-4624-8C4C-B945-DE8487E67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7" y="3612171"/>
            <a:ext cx="5056900" cy="28623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ED6B3-5C41-F2AD-A99E-13ED999DD39D}"/>
              </a:ext>
            </a:extLst>
          </p:cNvPr>
          <p:cNvSpPr txBox="1"/>
          <p:nvPr/>
        </p:nvSpPr>
        <p:spPr>
          <a:xfrm>
            <a:off x="5747898" y="817507"/>
            <a:ext cx="593834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b="1" dirty="0"/>
          </a:p>
          <a:p>
            <a:pPr>
              <a:buFont typeface="+mj-lt"/>
              <a:buAutoNum type="arabicPeriod"/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Accommodations and Bathrooms Drive Pricing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Listings accommodating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larger groups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and offering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more bathrooms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command significantly higher prices, as shown by the regression and scatterplot trends.</a:t>
            </a:r>
          </a:p>
          <a:p>
            <a:pPr>
              <a:buFont typeface="+mj-lt"/>
              <a:buAutoNum type="arabicPeriod"/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Bathrooms Have the Strongest Impact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Regression analysis reveals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bathrooms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are the biggest driver of price increases, while accommodations show moderate impact and bedrooms minimal influence.</a:t>
            </a:r>
          </a:p>
          <a:p>
            <a:pPr>
              <a:buFont typeface="+mj-lt"/>
              <a:buAutoNum type="arabicPeriod"/>
            </a:pPr>
            <a:r>
              <a:rPr lang="en-GB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Neighborhood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 Variation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Map analysis highlights areas with higher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guest accommodation capacity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such as certain coastal and suburban regions, which align with higher pricing potential.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02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38D8A-2286-1BB1-ADAE-5462BB78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0675-1667-062B-41DB-4F08AAF0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-61582"/>
            <a:ext cx="10770123" cy="963821"/>
          </a:xfrm>
        </p:spPr>
        <p:txBody>
          <a:bodyPr>
            <a:norm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Does the absence of reviews affect price significantly?</a:t>
            </a:r>
          </a:p>
        </p:txBody>
      </p:sp>
      <p:cxnSp>
        <p:nvCxnSpPr>
          <p:cNvPr id="4" name="直接连接符 2">
            <a:extLst>
              <a:ext uri="{FF2B5EF4-FFF2-40B4-BE49-F238E27FC236}">
                <a16:creationId xmlns:a16="http://schemas.microsoft.com/office/drawing/2014/main" id="{88F392CD-1423-CCD6-7A27-D48A69C2A3C7}"/>
              </a:ext>
            </a:extLst>
          </p:cNvPr>
          <p:cNvCxnSpPr>
            <a:cxnSpLocks/>
          </p:cNvCxnSpPr>
          <p:nvPr/>
        </p:nvCxnSpPr>
        <p:spPr>
          <a:xfrm>
            <a:off x="407987" y="688286"/>
            <a:ext cx="11376025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097D17B-B2A7-4CD2-8E67-A48B8691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4" y="1446928"/>
            <a:ext cx="4812882" cy="3809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D2003B-C7CE-48D2-977C-7653CBB5B911}"/>
              </a:ext>
            </a:extLst>
          </p:cNvPr>
          <p:cNvSpPr/>
          <p:nvPr/>
        </p:nvSpPr>
        <p:spPr>
          <a:xfrm>
            <a:off x="248402" y="5801553"/>
            <a:ext cx="60960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Surprisingly, the mean for sample of listings without review is bigger than the mean of sample with reviews. Let us see if this is statistically significant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2FCAE9-A86F-4566-AF03-B86DBD95C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89" y="1549921"/>
            <a:ext cx="5627923" cy="37069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CFF7274-7B22-432F-91D5-7754CAA88D7E}"/>
              </a:ext>
            </a:extLst>
          </p:cNvPr>
          <p:cNvSpPr/>
          <p:nvPr/>
        </p:nvSpPr>
        <p:spPr>
          <a:xfrm>
            <a:off x="6503988" y="5801553"/>
            <a:ext cx="543961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This means that listings without reviews are, on average, $180 more expensive than listings with reviews</a:t>
            </a:r>
          </a:p>
        </p:txBody>
      </p:sp>
    </p:spTree>
    <p:extLst>
      <p:ext uri="{BB962C8B-B14F-4D97-AF65-F5344CB8AC3E}">
        <p14:creationId xmlns:p14="http://schemas.microsoft.com/office/powerpoint/2010/main" val="84771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38D8A-2286-1BB1-ADAE-5462BB78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0675-1667-062B-41DB-4F08AAF0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-61582"/>
            <a:ext cx="10770123" cy="963821"/>
          </a:xfrm>
        </p:spPr>
        <p:txBody>
          <a:bodyPr>
            <a:normAutofit/>
          </a:bodyPr>
          <a:lstStyle/>
          <a:p>
            <a:r>
              <a:rPr lang="en-GB" sz="2800" b="1">
                <a:solidFill>
                  <a:srgbClr val="000000"/>
                </a:solidFill>
                <a:latin typeface="Arial" panose="020B0604020202020204" pitchFamily="34" charset="0"/>
              </a:rPr>
              <a:t>Model Performance Comparison for Airbnb Price Prediction</a:t>
            </a:r>
            <a:endParaRPr lang="en-GB" sz="2800" b="1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直接连接符 2">
            <a:extLst>
              <a:ext uri="{FF2B5EF4-FFF2-40B4-BE49-F238E27FC236}">
                <a16:creationId xmlns:a16="http://schemas.microsoft.com/office/drawing/2014/main" id="{88F392CD-1423-CCD6-7A27-D48A69C2A3C7}"/>
              </a:ext>
            </a:extLst>
          </p:cNvPr>
          <p:cNvCxnSpPr>
            <a:cxnSpLocks/>
          </p:cNvCxnSpPr>
          <p:nvPr/>
        </p:nvCxnSpPr>
        <p:spPr>
          <a:xfrm>
            <a:off x="407987" y="688286"/>
            <a:ext cx="11376025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6629A-7397-40ED-BC09-354AD6A8C405}"/>
              </a:ext>
            </a:extLst>
          </p:cNvPr>
          <p:cNvSpPr/>
          <p:nvPr/>
        </p:nvSpPr>
        <p:spPr>
          <a:xfrm>
            <a:off x="6092659" y="1561944"/>
            <a:ext cx="5843755" cy="892552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latin typeface="Arial"/>
                <a:cs typeface="Arial"/>
              </a:rPr>
              <a:t>R²</a:t>
            </a:r>
            <a:r>
              <a:rPr lang="en-US" sz="1600">
                <a:latin typeface="Arial"/>
                <a:cs typeface="Arial"/>
              </a:rPr>
              <a:t>:        </a:t>
            </a:r>
            <a:r>
              <a:rPr lang="en-US" sz="1400">
                <a:latin typeface="Arial"/>
                <a:cs typeface="Arial"/>
              </a:rPr>
              <a:t>Explains the proportion of variance in the target variable</a:t>
            </a:r>
            <a:endParaRPr lang="ru-RU"/>
          </a:p>
          <a:p>
            <a:r>
              <a:rPr lang="en-US" sz="1600" b="1">
                <a:latin typeface="Arial"/>
                <a:cs typeface="Arial"/>
              </a:rPr>
              <a:t>MAE</a:t>
            </a:r>
            <a:r>
              <a:rPr lang="en-US">
                <a:latin typeface="Arial"/>
                <a:cs typeface="Arial"/>
              </a:rPr>
              <a:t>:   </a:t>
            </a:r>
            <a:r>
              <a:rPr lang="en-US" sz="1400">
                <a:latin typeface="Arial"/>
                <a:cs typeface="Arial"/>
              </a:rPr>
              <a:t>Measures average absolute prediction errors</a:t>
            </a:r>
          </a:p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RMSE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Penalizes large errors, emphasizing the impact of outliers </a:t>
            </a:r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D579D-23AA-44FD-B5A3-D6C6582D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" y="1240434"/>
            <a:ext cx="5730341" cy="4829351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17BF858-393D-4852-9494-2B11A6A34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329409"/>
              </p:ext>
            </p:extLst>
          </p:nvPr>
        </p:nvGraphicFramePr>
        <p:xfrm>
          <a:off x="6095999" y="3111062"/>
          <a:ext cx="5868496" cy="191883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7124">
                  <a:extLst>
                    <a:ext uri="{9D8B030D-6E8A-4147-A177-3AD203B41FA5}">
                      <a16:colId xmlns:a16="http://schemas.microsoft.com/office/drawing/2014/main" val="946153242"/>
                    </a:ext>
                  </a:extLst>
                </a:gridCol>
                <a:gridCol w="1467124">
                  <a:extLst>
                    <a:ext uri="{9D8B030D-6E8A-4147-A177-3AD203B41FA5}">
                      <a16:colId xmlns:a16="http://schemas.microsoft.com/office/drawing/2014/main" val="2238172824"/>
                    </a:ext>
                  </a:extLst>
                </a:gridCol>
                <a:gridCol w="1467124">
                  <a:extLst>
                    <a:ext uri="{9D8B030D-6E8A-4147-A177-3AD203B41FA5}">
                      <a16:colId xmlns:a16="http://schemas.microsoft.com/office/drawing/2014/main" val="1504065230"/>
                    </a:ext>
                  </a:extLst>
                </a:gridCol>
                <a:gridCol w="1467124">
                  <a:extLst>
                    <a:ext uri="{9D8B030D-6E8A-4147-A177-3AD203B41FA5}">
                      <a16:colId xmlns:a16="http://schemas.microsoft.com/office/drawing/2014/main" val="4054081470"/>
                    </a:ext>
                  </a:extLst>
                </a:gridCol>
              </a:tblGrid>
              <a:tr h="418393">
                <a:tc>
                  <a:txBody>
                    <a:bodyPr/>
                    <a:lstStyle/>
                    <a:p>
                      <a:r>
                        <a:rPr lang="ru-RU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284941"/>
                  </a:ext>
                </a:extLst>
              </a:tr>
              <a:tr h="750222">
                <a:tc>
                  <a:txBody>
                    <a:bodyPr/>
                    <a:lstStyle/>
                    <a:p>
                      <a:r>
                        <a:rPr lang="ru-RU"/>
                        <a:t>Random Forest</a:t>
                      </a:r>
                      <a:endParaRPr lang="ru-RU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0.1733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0.2931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0.9155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31406"/>
                  </a:ext>
                </a:extLst>
              </a:tr>
              <a:tr h="750222">
                <a:tc>
                  <a:txBody>
                    <a:bodyPr/>
                    <a:lstStyle/>
                    <a:p>
                      <a:r>
                        <a:rPr lang="ru-RU"/>
                        <a:t>Linear Regression</a:t>
                      </a:r>
                      <a:endParaRPr lang="ru-RU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0.3862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0.5147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0.7394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871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60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38D8A-2286-1BB1-ADAE-5462BB78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0675-1667-062B-41DB-4F08AAF0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-61582"/>
            <a:ext cx="10770123" cy="963821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Arial"/>
                <a:cs typeface="Arial"/>
              </a:rPr>
              <a:t>Relationships Between Key Variables </a:t>
            </a:r>
            <a:endParaRPr lang="en-US" sz="2800" b="1">
              <a:solidFill>
                <a:srgbClr val="000000"/>
              </a:solidFill>
              <a:latin typeface="Arial" panose="020B0604020202020204" pitchFamily="34" charset="0"/>
              <a:cs typeface="Arial"/>
            </a:endParaRPr>
          </a:p>
        </p:txBody>
      </p:sp>
      <p:cxnSp>
        <p:nvCxnSpPr>
          <p:cNvPr id="4" name="直接连接符 2">
            <a:extLst>
              <a:ext uri="{FF2B5EF4-FFF2-40B4-BE49-F238E27FC236}">
                <a16:creationId xmlns:a16="http://schemas.microsoft.com/office/drawing/2014/main" id="{88F392CD-1423-CCD6-7A27-D48A69C2A3C7}"/>
              </a:ext>
            </a:extLst>
          </p:cNvPr>
          <p:cNvCxnSpPr>
            <a:cxnSpLocks/>
          </p:cNvCxnSpPr>
          <p:nvPr/>
        </p:nvCxnSpPr>
        <p:spPr>
          <a:xfrm>
            <a:off x="407987" y="688286"/>
            <a:ext cx="11376025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88F0099-1399-4F76-9615-6F560307E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93" y="1139075"/>
            <a:ext cx="6885544" cy="4261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92CFD0-DD12-41F3-960F-537C21D92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924" y="781049"/>
            <a:ext cx="3342181" cy="2917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D91849-090F-4EB3-94FA-6330FCB00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924" y="3794097"/>
            <a:ext cx="3525517" cy="30639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86F2D3-4A0D-41B2-842C-FD610F5F7887}"/>
              </a:ext>
            </a:extLst>
          </p:cNvPr>
          <p:cNvSpPr/>
          <p:nvPr/>
        </p:nvSpPr>
        <p:spPr>
          <a:xfrm>
            <a:off x="546274" y="5947525"/>
            <a:ext cx="662296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/>
              <a:t>While review scores show a slight positive trend, other factors like instant bookable status have minimal direct impact on pricing.</a:t>
            </a:r>
          </a:p>
        </p:txBody>
      </p:sp>
    </p:spTree>
    <p:extLst>
      <p:ext uri="{BB962C8B-B14F-4D97-AF65-F5344CB8AC3E}">
        <p14:creationId xmlns:p14="http://schemas.microsoft.com/office/powerpoint/2010/main" val="326018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38D8A-2286-1BB1-ADAE-5462BB78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0675-1667-062B-41DB-4F08AAF0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-61582"/>
            <a:ext cx="10770123" cy="963821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Arial"/>
                <a:cs typeface="Arial"/>
              </a:rPr>
              <a:t>Key Insights and Takeaways</a:t>
            </a:r>
            <a:endParaRPr lang="en-GB" sz="2800" b="1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" name="直接连接符 2">
            <a:extLst>
              <a:ext uri="{FF2B5EF4-FFF2-40B4-BE49-F238E27FC236}">
                <a16:creationId xmlns:a16="http://schemas.microsoft.com/office/drawing/2014/main" id="{88F392CD-1423-CCD6-7A27-D48A69C2A3C7}"/>
              </a:ext>
            </a:extLst>
          </p:cNvPr>
          <p:cNvCxnSpPr>
            <a:cxnSpLocks/>
          </p:cNvCxnSpPr>
          <p:nvPr/>
        </p:nvCxnSpPr>
        <p:spPr>
          <a:xfrm>
            <a:off x="407987" y="688286"/>
            <a:ext cx="11376025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F10F342-EADF-4958-B309-6C2A14C8221B}"/>
              </a:ext>
            </a:extLst>
          </p:cNvPr>
          <p:cNvSpPr/>
          <p:nvPr/>
        </p:nvSpPr>
        <p:spPr>
          <a:xfrm>
            <a:off x="410099" y="918530"/>
            <a:ext cx="586752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                                         Location</a:t>
            </a:r>
            <a:endParaRPr lang="en-US"/>
          </a:p>
          <a:p>
            <a:endParaRPr lang="en-US" b="1"/>
          </a:p>
          <a:p>
            <a:r>
              <a:rPr lang="en-US"/>
              <a:t>Coastal areas like Santa Monica and Long Beach exhibit a "coastal premium" effect, commanding higher prices and hosting a higher density of </a:t>
            </a:r>
            <a:r>
              <a:rPr lang="en-US" err="1"/>
              <a:t>superhosts</a:t>
            </a:r>
          </a:p>
          <a:p>
            <a:endParaRPr lang="en-US"/>
          </a:p>
          <a:p>
            <a:r>
              <a:rPr lang="en-US"/>
              <a:t>Proximity to public transport and landmarks boosts booking rates by 25-30%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EF38E-4189-4B0E-8BB9-4D995AF3FA3E}"/>
              </a:ext>
            </a:extLst>
          </p:cNvPr>
          <p:cNvSpPr/>
          <p:nvPr/>
        </p:nvSpPr>
        <p:spPr>
          <a:xfrm>
            <a:off x="6634356" y="798111"/>
            <a:ext cx="5399762" cy="28623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                     Host Strategies Matter</a:t>
            </a:r>
            <a:endParaRPr lang="en-US"/>
          </a:p>
          <a:p>
            <a:endParaRPr lang="en-US" b="1"/>
          </a:p>
          <a:p>
            <a:r>
              <a:rPr lang="en-US" b="1" err="1"/>
              <a:t>Superhost</a:t>
            </a:r>
            <a:r>
              <a:rPr lang="en-US" b="1"/>
              <a:t> Status</a:t>
            </a:r>
            <a:r>
              <a:rPr lang="en-US"/>
              <a:t>: While </a:t>
            </a:r>
            <a:r>
              <a:rPr lang="en-US" err="1"/>
              <a:t>superhosts</a:t>
            </a:r>
            <a:r>
              <a:rPr lang="en-US"/>
              <a:t> offer better guest experiences, their pricing isn't necessarily higher, suggesting their appeal lies in reliability rather than cost</a:t>
            </a:r>
          </a:p>
          <a:p>
            <a:endParaRPr lang="en-US"/>
          </a:p>
          <a:p>
            <a:r>
              <a:rPr lang="en-US" b="1"/>
              <a:t>Response Times</a:t>
            </a:r>
            <a:r>
              <a:rPr lang="en-US"/>
              <a:t>: Hosts responding within an hour achieve the highest review scores (4.8+). Delayed responses significantly reduce satisfaction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8C06D3-17E8-4800-B67B-3E86EAF357B9}"/>
              </a:ext>
            </a:extLst>
          </p:cNvPr>
          <p:cNvSpPr/>
          <p:nvPr/>
        </p:nvSpPr>
        <p:spPr>
          <a:xfrm>
            <a:off x="408548" y="3795461"/>
            <a:ext cx="5856112" cy="149143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                                          Review Presence</a:t>
            </a:r>
            <a:endParaRPr lang="en-US"/>
          </a:p>
          <a:p>
            <a:endParaRPr lang="en-US"/>
          </a:p>
          <a:p>
            <a:r>
              <a:rPr lang="en-US"/>
              <a:t>Surprisingly, listings without reviews are, on average, $180 more expensive than those with reviews. This trend might stem from new, high-end listings skewing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DE1F8-A94E-4F56-9CFE-9B3DEB37F290}"/>
              </a:ext>
            </a:extLst>
          </p:cNvPr>
          <p:cNvSpPr/>
          <p:nvPr/>
        </p:nvSpPr>
        <p:spPr>
          <a:xfrm>
            <a:off x="6630760" y="4011512"/>
            <a:ext cx="5423192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5C7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                      Amenities and Property Features</a:t>
            </a:r>
            <a:br>
              <a:rPr lang="en-US"/>
            </a:br>
            <a:endParaRPr lang="en-US"/>
          </a:p>
          <a:p>
            <a:pPr lvl="1"/>
            <a:r>
              <a:rPr lang="en-US"/>
              <a:t>Each additional bathroom exponentially increases price, particularly beyond 2.5 bathrooms</a:t>
            </a:r>
          </a:p>
          <a:p>
            <a:pPr lvl="1"/>
            <a:endParaRPr lang="en-US"/>
          </a:p>
          <a:p>
            <a:pPr lvl="1"/>
            <a:r>
              <a:rPr lang="en-US"/>
              <a:t>Accommodations for larger groups (7+ guests) perform better in central locations compared to peripheral areas</a:t>
            </a:r>
          </a:p>
        </p:txBody>
      </p:sp>
    </p:spTree>
    <p:extLst>
      <p:ext uri="{BB962C8B-B14F-4D97-AF65-F5344CB8AC3E}">
        <p14:creationId xmlns:p14="http://schemas.microsoft.com/office/powerpoint/2010/main" val="208567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2743-3A22-1D3E-4FAC-670B275D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-149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b="1">
                <a:ea typeface="+mj-lt"/>
                <a:cs typeface="+mj-lt"/>
              </a:rPr>
              <a:t>Host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5A217-163F-2465-2BBC-0CCFD062C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540" y="6139577"/>
            <a:ext cx="6136306" cy="244985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GB" sz="800"/>
          </a:p>
          <a:p>
            <a:pPr marL="457200" lvl="1" indent="0">
              <a:buNone/>
            </a:pPr>
            <a:endParaRPr lang="en-GB" sz="800"/>
          </a:p>
          <a:p>
            <a:pPr marL="457200" lvl="1" indent="0">
              <a:buNone/>
            </a:pPr>
            <a:endParaRPr lang="en-GB" sz="800"/>
          </a:p>
          <a:p>
            <a:pPr marL="457200" lvl="1" indent="0">
              <a:buNone/>
            </a:pPr>
            <a:endParaRPr lang="en-GB" sz="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0A14A-1E78-F32D-8922-2169378F0F81}"/>
              </a:ext>
            </a:extLst>
          </p:cNvPr>
          <p:cNvSpPr txBox="1"/>
          <p:nvPr/>
        </p:nvSpPr>
        <p:spPr>
          <a:xfrm>
            <a:off x="779204" y="1105569"/>
            <a:ext cx="100828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sz="1400" b="1">
                <a:latin typeface="Arial"/>
              </a:rPr>
            </a:br>
            <a:endParaRPr lang="en-US" sz="1400">
              <a:latin typeface="Arial"/>
              <a:cs typeface="Arial"/>
            </a:endParaRPr>
          </a:p>
          <a:p>
            <a:endParaRPr lang="en-US" sz="2000">
              <a:latin typeface="Arial"/>
              <a:cs typeface="Arial"/>
            </a:endParaRPr>
          </a:p>
          <a:p>
            <a:endParaRPr lang="en-US" sz="2000"/>
          </a:p>
          <a:p>
            <a:endParaRPr lang="en-US" sz="200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688ADCE-45A2-37ED-9FF1-DBC9B179EBFB}"/>
              </a:ext>
            </a:extLst>
          </p:cNvPr>
          <p:cNvSpPr/>
          <p:nvPr/>
        </p:nvSpPr>
        <p:spPr>
          <a:xfrm>
            <a:off x="935617" y="1717316"/>
            <a:ext cx="9025878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Prioritize rapid response times (under 1 hour) to maximize review scores </a:t>
            </a:r>
            <a:endParaRPr lang="en-US"/>
          </a:p>
          <a:p>
            <a:pPr marL="342900" indent="-285750" algn="just">
              <a:buFont typeface="Arial"/>
              <a:buChar char="•"/>
            </a:pP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Consider property size relative to neighborhood averages when entering the market</a:t>
            </a:r>
            <a:endParaRPr lang="en-US"/>
          </a:p>
          <a:p>
            <a:pPr marL="285750" indent="-285750" algn="just">
              <a:buFont typeface="Arial"/>
              <a:buChar char="•"/>
            </a:pP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Focus on location-specific amenities rather than competing solely on price </a:t>
            </a:r>
            <a:endParaRPr lang="en-US"/>
          </a:p>
          <a:p>
            <a:pPr marL="285750" indent="-285750" algn="just">
              <a:buFont typeface="Arial"/>
              <a:buChar char="•"/>
            </a:pP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Implement instant booking to remain competitive, especially in high-density areas 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b="1"/>
          </a:p>
        </p:txBody>
      </p:sp>
      <p:cxnSp>
        <p:nvCxnSpPr>
          <p:cNvPr id="10" name="直接连接符 2">
            <a:extLst>
              <a:ext uri="{FF2B5EF4-FFF2-40B4-BE49-F238E27FC236}">
                <a16:creationId xmlns:a16="http://schemas.microsoft.com/office/drawing/2014/main" id="{6915C886-10F6-617A-34A1-1C3D910C1ADC}"/>
              </a:ext>
            </a:extLst>
          </p:cNvPr>
          <p:cNvCxnSpPr>
            <a:cxnSpLocks/>
          </p:cNvCxnSpPr>
          <p:nvPr/>
        </p:nvCxnSpPr>
        <p:spPr>
          <a:xfrm>
            <a:off x="323904" y="940534"/>
            <a:ext cx="11376025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01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1B017D07-86C3-FA1E-90A8-51BA17567179}"/>
              </a:ext>
            </a:extLst>
          </p:cNvPr>
          <p:cNvSpPr txBox="1"/>
          <p:nvPr/>
        </p:nvSpPr>
        <p:spPr>
          <a:xfrm>
            <a:off x="304981" y="296862"/>
            <a:ext cx="1147903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Unlocking Airbnb Success: What Makes a Winning Listing?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8D1FC8-3E8A-5881-995C-49C890DF45B6}"/>
              </a:ext>
            </a:extLst>
          </p:cNvPr>
          <p:cNvSpPr/>
          <p:nvPr/>
        </p:nvSpPr>
        <p:spPr>
          <a:xfrm>
            <a:off x="304980" y="5869802"/>
            <a:ext cx="4302233" cy="640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接连接符 2">
            <a:extLst>
              <a:ext uri="{FF2B5EF4-FFF2-40B4-BE49-F238E27FC236}">
                <a16:creationId xmlns:a16="http://schemas.microsoft.com/office/drawing/2014/main" id="{87D0721E-0572-7FE3-72B1-E287D89DA0F6}"/>
              </a:ext>
            </a:extLst>
          </p:cNvPr>
          <p:cNvCxnSpPr>
            <a:cxnSpLocks/>
          </p:cNvCxnSpPr>
          <p:nvPr/>
        </p:nvCxnSpPr>
        <p:spPr>
          <a:xfrm>
            <a:off x="385763" y="1184461"/>
            <a:ext cx="11376025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6">
            <a:extLst>
              <a:ext uri="{FF2B5EF4-FFF2-40B4-BE49-F238E27FC236}">
                <a16:creationId xmlns:a16="http://schemas.microsoft.com/office/drawing/2014/main" id="{8A278907-8B1B-353D-DA1C-8AC530FE0E65}"/>
              </a:ext>
            </a:extLst>
          </p:cNvPr>
          <p:cNvSpPr txBox="1"/>
          <p:nvPr/>
        </p:nvSpPr>
        <p:spPr>
          <a:xfrm>
            <a:off x="304980" y="834454"/>
            <a:ext cx="114790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 b="1" dirty="0">
                <a:solidFill>
                  <a:schemeClr val="bg2">
                    <a:lumMod val="50000"/>
                  </a:schemeClr>
                </a:solidFill>
              </a:rPr>
              <a:t>Optimizing Airbnb Success in LA: Key Strategies for Location, Hosting Approach, and Pricing to Drive Long-Term Performance</a:t>
            </a:r>
            <a:endParaRPr lang="en-GB" sz="1400" b="1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D0CE2-5EC4-F8B7-B506-C54B9030961F}"/>
              </a:ext>
            </a:extLst>
          </p:cNvPr>
          <p:cNvSpPr txBox="1"/>
          <p:nvPr/>
        </p:nvSpPr>
        <p:spPr>
          <a:xfrm>
            <a:off x="304980" y="1264974"/>
            <a:ext cx="711221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Our project, “Optimizing Airbnb Success in LA: Key Strategies for Location, Hosting Approach, and Pricing to Drive Long-Term Performance,” seeks to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identify the critical factors influencing success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new Airbnb hosts in Los Angeles.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selected this dataset because Airbnb in LA represents a dynamic intersection of real estate, economics, and consumer behaviour, providing valuable insights for potential hosts. Our approach is threefold: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Analyse 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impact of location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on competitive positioning and host success.</a:t>
            </a:r>
          </a:p>
          <a:p>
            <a:pPr marL="342900" indent="-34290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Assess how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hosting strategies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influence overall listing performance.</a:t>
            </a:r>
          </a:p>
          <a:p>
            <a:pPr marL="342900" indent="-34290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Investigate 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role of pricing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balancing profitability with market appeal.</a:t>
            </a:r>
          </a:p>
        </p:txBody>
      </p:sp>
      <p:pic>
        <p:nvPicPr>
          <p:cNvPr id="11" name="Picture 10" descr="File:Airbnb Logo Bélo.svg - Wikipedia">
            <a:extLst>
              <a:ext uri="{FF2B5EF4-FFF2-40B4-BE49-F238E27FC236}">
                <a16:creationId xmlns:a16="http://schemas.microsoft.com/office/drawing/2014/main" id="{1AE84C67-D011-98A8-888A-239926DB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142" y="1580348"/>
            <a:ext cx="3268461" cy="1018935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Big Idaho® Potato Hotel | Idaho Potato Commission">
            <a:extLst>
              <a:ext uri="{FF2B5EF4-FFF2-40B4-BE49-F238E27FC236}">
                <a16:creationId xmlns:a16="http://schemas.microsoft.com/office/drawing/2014/main" id="{2EF70FCA-3E41-2926-7603-955E0A18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421" y="2918033"/>
            <a:ext cx="3784348" cy="2522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59FE83-7AA8-9278-E811-0EFEA375CCC6}"/>
              </a:ext>
            </a:extLst>
          </p:cNvPr>
          <p:cNvSpPr txBox="1"/>
          <p:nvPr/>
        </p:nvSpPr>
        <p:spPr>
          <a:xfrm>
            <a:off x="210000" y="5933824"/>
            <a:ext cx="112734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6000"/>
                  </a:schemeClr>
                </a:solidFill>
                <a:latin typeface="Consolas"/>
                <a:ea typeface="+mn-lt"/>
                <a:cs typeface="+mn-lt"/>
              </a:rPr>
              <a:t>Did you know that there are over 6 million Airbnb listings worldwide, spanning more than 100,000 cities? The most unusual listing? A potato-shaped house in Idaho!</a:t>
            </a:r>
            <a:endParaRPr lang="en-US" dirty="0">
              <a:solidFill>
                <a:schemeClr val="accent5">
                  <a:lumMod val="76000"/>
                </a:schemeClr>
              </a:solidFill>
              <a:latin typeface="Consolas"/>
            </a:endParaRPr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B2237CD-914D-9D35-30BF-C13EB3030AB6}"/>
                  </a:ext>
                </a:extLst>
              </p14:cNvPr>
              <p14:cNvContentPartPr/>
              <p14:nvPr/>
            </p14:nvContentPartPr>
            <p14:xfrm>
              <a:off x="7295852" y="4277445"/>
              <a:ext cx="701569" cy="1592357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B2237CD-914D-9D35-30BF-C13EB3030A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7863" y="4259448"/>
                <a:ext cx="737187" cy="1627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530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1B017D07-86C3-FA1E-90A8-51BA17567179}"/>
              </a:ext>
            </a:extLst>
          </p:cNvPr>
          <p:cNvSpPr txBox="1"/>
          <p:nvPr/>
        </p:nvSpPr>
        <p:spPr>
          <a:xfrm>
            <a:off x="304981" y="296862"/>
            <a:ext cx="1147903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 b="1">
                <a:latin typeface="Arial"/>
                <a:cs typeface="Arial"/>
              </a:rPr>
              <a:t>Dataset Exploration</a:t>
            </a:r>
            <a:endParaRPr lang="en-US">
              <a:latin typeface="Arial"/>
              <a:cs typeface="Arial"/>
            </a:endParaRPr>
          </a:p>
        </p:txBody>
      </p:sp>
      <p:cxnSp>
        <p:nvCxnSpPr>
          <p:cNvPr id="9" name="直接连接符 2">
            <a:extLst>
              <a:ext uri="{FF2B5EF4-FFF2-40B4-BE49-F238E27FC236}">
                <a16:creationId xmlns:a16="http://schemas.microsoft.com/office/drawing/2014/main" id="{87D0721E-0572-7FE3-72B1-E287D89DA0F6}"/>
              </a:ext>
            </a:extLst>
          </p:cNvPr>
          <p:cNvCxnSpPr>
            <a:cxnSpLocks/>
          </p:cNvCxnSpPr>
          <p:nvPr/>
        </p:nvCxnSpPr>
        <p:spPr>
          <a:xfrm>
            <a:off x="385763" y="1184461"/>
            <a:ext cx="11376025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6">
            <a:extLst>
              <a:ext uri="{FF2B5EF4-FFF2-40B4-BE49-F238E27FC236}">
                <a16:creationId xmlns:a16="http://schemas.microsoft.com/office/drawing/2014/main" id="{8A278907-8B1B-353D-DA1C-8AC530FE0E65}"/>
              </a:ext>
            </a:extLst>
          </p:cNvPr>
          <p:cNvSpPr txBox="1"/>
          <p:nvPr/>
        </p:nvSpPr>
        <p:spPr>
          <a:xfrm>
            <a:off x="304980" y="773916"/>
            <a:ext cx="1147903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Arial"/>
                <a:cs typeface="Arial"/>
              </a:rPr>
              <a:t>Overview and key insights from the dataset at a glance </a:t>
            </a:r>
          </a:p>
        </p:txBody>
      </p:sp>
      <p:pic>
        <p:nvPicPr>
          <p:cNvPr id="35" name="Picture 34" descr="A colorful squares with white text&#10;&#10;Description automatically generated">
            <a:extLst>
              <a:ext uri="{FF2B5EF4-FFF2-40B4-BE49-F238E27FC236}">
                <a16:creationId xmlns:a16="http://schemas.microsoft.com/office/drawing/2014/main" id="{7FC84FCB-7BA4-A93B-8784-E11559A3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354138"/>
            <a:ext cx="6521450" cy="31972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46B1D07-1037-0DD6-A915-BBA9DC6F004A}"/>
              </a:ext>
            </a:extLst>
          </p:cNvPr>
          <p:cNvSpPr txBox="1"/>
          <p:nvPr/>
        </p:nvSpPr>
        <p:spPr>
          <a:xfrm>
            <a:off x="7566041" y="1956601"/>
            <a:ext cx="3852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Physical Attributes of an Airbnb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5851AF-CB74-CFCE-97F7-05D564A6ACB5}"/>
              </a:ext>
            </a:extLst>
          </p:cNvPr>
          <p:cNvSpPr txBox="1"/>
          <p:nvPr/>
        </p:nvSpPr>
        <p:spPr>
          <a:xfrm>
            <a:off x="205290" y="4551733"/>
            <a:ext cx="3561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Other Important Variables</a:t>
            </a:r>
            <a:r>
              <a:rPr lang="en-US" b="1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1D05C6-5DA7-2AB6-28F7-040D2D6E5C33}"/>
              </a:ext>
            </a:extLst>
          </p:cNvPr>
          <p:cNvSpPr txBox="1"/>
          <p:nvPr/>
        </p:nvSpPr>
        <p:spPr>
          <a:xfrm>
            <a:off x="7031714" y="2471887"/>
            <a:ext cx="49193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+mn-lt"/>
                <a:cs typeface="+mn-lt"/>
              </a:rPr>
              <a:t>strong positive correlations between beds, bedrooms, and bathrooms, with price showing moderate relationships to property size metrics</a:t>
            </a:r>
            <a:endParaRPr lang="en-US">
              <a:latin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8C602C-3674-0F70-7195-DF90A157B961}"/>
              </a:ext>
            </a:extLst>
          </p:cNvPr>
          <p:cNvSpPr txBox="1"/>
          <p:nvPr/>
        </p:nvSpPr>
        <p:spPr>
          <a:xfrm>
            <a:off x="139457" y="5010835"/>
            <a:ext cx="1213327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+mn-lt"/>
              </a:rPr>
              <a:t>Location and </a:t>
            </a:r>
            <a:r>
              <a:rPr lang="en-US" b="1" err="1">
                <a:latin typeface="Arial"/>
                <a:ea typeface="+mn-lt"/>
                <a:cs typeface="+mn-lt"/>
              </a:rPr>
              <a:t>Neighbourhood</a:t>
            </a:r>
            <a:r>
              <a:rPr lang="en-US">
                <a:latin typeface="Arial"/>
                <a:ea typeface="+mn-lt"/>
                <a:cs typeface="+mn-lt"/>
              </a:rPr>
              <a:t> : How do </a:t>
            </a:r>
            <a:r>
              <a:rPr lang="en-US" err="1">
                <a:latin typeface="Arial"/>
                <a:ea typeface="+mn-lt"/>
                <a:cs typeface="+mn-lt"/>
              </a:rPr>
              <a:t>neighbourhood</a:t>
            </a:r>
            <a:r>
              <a:rPr lang="en-US">
                <a:latin typeface="Arial"/>
                <a:ea typeface="+mn-lt"/>
                <a:cs typeface="+mn-lt"/>
              </a:rPr>
              <a:t> characteristics and proximity to attractions influence property pricing and booking frequency?</a:t>
            </a:r>
            <a:endParaRPr lang="en-US">
              <a:latin typeface="Arial"/>
              <a:cs typeface="Arial"/>
            </a:endParaRPr>
          </a:p>
          <a:p>
            <a:r>
              <a:rPr lang="en-US" b="1">
                <a:latin typeface="Arial"/>
                <a:ea typeface="+mn-lt"/>
                <a:cs typeface="+mn-lt"/>
              </a:rPr>
              <a:t>Customer Ratings</a:t>
            </a:r>
            <a:r>
              <a:rPr lang="en-US">
                <a:latin typeface="Arial"/>
                <a:ea typeface="+mn-lt"/>
                <a:cs typeface="+mn-lt"/>
              </a:rPr>
              <a:t> : What patterns emerge in guest ratings, and how do different aspects of reviews correlate with booking success?</a:t>
            </a:r>
            <a:endParaRPr lang="en-US">
              <a:latin typeface="Arial"/>
              <a:cs typeface="Arial"/>
            </a:endParaRPr>
          </a:p>
          <a:p>
            <a:r>
              <a:rPr lang="en-US" b="1">
                <a:latin typeface="Arial"/>
                <a:ea typeface="+mn-lt"/>
                <a:cs typeface="+mn-lt"/>
              </a:rPr>
              <a:t>Host history and response time</a:t>
            </a:r>
            <a:r>
              <a:rPr lang="en-US">
                <a:latin typeface="Arial"/>
                <a:ea typeface="+mn-lt"/>
                <a:cs typeface="+mn-lt"/>
              </a:rPr>
              <a:t> : Does host experience and response speed significantly impact occupancy rates and guest satisfaction scores?</a:t>
            </a:r>
            <a:endParaRPr lang="en-US">
              <a:latin typeface="Arial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3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0BB1-2745-A627-5DDA-656926B6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-61582"/>
            <a:ext cx="10770123" cy="963821"/>
          </a:xfrm>
        </p:spPr>
        <p:txBody>
          <a:bodyPr>
            <a:normAutofit/>
          </a:bodyPr>
          <a:lstStyle/>
          <a:p>
            <a:r>
              <a:rPr lang="en-GB" sz="2800" b="1" i="0" u="none" strike="noStrike">
                <a:solidFill>
                  <a:schemeClr val="tx2">
                    <a:lumMod val="76000"/>
                    <a:lumOff val="24000"/>
                  </a:schemeClr>
                </a:solidFill>
                <a:effectLst/>
                <a:latin typeface="Arial"/>
                <a:cs typeface="Arial"/>
              </a:rPr>
              <a:t>"Location, Location, Location": The Role of Neighbourhoods</a:t>
            </a:r>
            <a:endParaRPr lang="en-GB" sz="6000">
              <a:solidFill>
                <a:schemeClr val="tx2">
                  <a:lumMod val="76000"/>
                  <a:lumOff val="24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4" name="直接连接符 2">
            <a:extLst>
              <a:ext uri="{FF2B5EF4-FFF2-40B4-BE49-F238E27FC236}">
                <a16:creationId xmlns:a16="http://schemas.microsoft.com/office/drawing/2014/main" id="{D48BB6DE-1AA0-9563-E263-8B39E2241A9F}"/>
              </a:ext>
            </a:extLst>
          </p:cNvPr>
          <p:cNvCxnSpPr>
            <a:cxnSpLocks/>
          </p:cNvCxnSpPr>
          <p:nvPr/>
        </p:nvCxnSpPr>
        <p:spPr>
          <a:xfrm>
            <a:off x="407987" y="688286"/>
            <a:ext cx="11376025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5D94D9B-EE67-16FC-D322-55BF6200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84" y="872307"/>
            <a:ext cx="5474712" cy="2962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6B0A4-5318-0E62-FCFB-5803EC5F2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69" y="862654"/>
            <a:ext cx="5545394" cy="30122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D99538-2784-C810-8BC3-5891F2951A74}"/>
                  </a:ext>
                </a:extLst>
              </p14:cNvPr>
              <p14:cNvContentPartPr/>
              <p14:nvPr/>
            </p14:nvContentPartPr>
            <p14:xfrm>
              <a:off x="12498818" y="2392535"/>
              <a:ext cx="13252" cy="1325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D99538-2784-C810-8BC3-5891F2951A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66298" y="1729935"/>
                <a:ext cx="275642" cy="13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01C0452-5A97-E062-6815-3163B6DC5EFD}"/>
                  </a:ext>
                </a:extLst>
              </p14:cNvPr>
              <p14:cNvContentPartPr/>
              <p14:nvPr/>
            </p14:nvContentPartPr>
            <p14:xfrm>
              <a:off x="5218768" y="5799534"/>
              <a:ext cx="13252" cy="13252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01C0452-5A97-E062-6815-3163B6DC5E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6168" y="513693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C118060-4093-C5B3-BAFA-B118448FD3BA}"/>
              </a:ext>
            </a:extLst>
          </p:cNvPr>
          <p:cNvSpPr txBox="1"/>
          <p:nvPr/>
        </p:nvSpPr>
        <p:spPr>
          <a:xfrm>
            <a:off x="305466" y="3996935"/>
            <a:ext cx="5461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5C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  <a:p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Beachfront areas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Rancho Palos Verdes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Malibu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) command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premium prices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due to their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desirability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exclusivity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Urban luxury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neighborhoods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Beverly Hills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Bel-Air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achieve competitive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mid-tier pricing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without direct coastal access, likely driven by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prestige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amenities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Southeast Antelope Valley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offers the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lowest average nightly price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positioning it as a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value-oriented option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接连接符 2">
            <a:extLst>
              <a:ext uri="{FF2B5EF4-FFF2-40B4-BE49-F238E27FC236}">
                <a16:creationId xmlns:a16="http://schemas.microsoft.com/office/drawing/2014/main" id="{EBAE01B2-E4E1-ED2D-ABE2-652F9767CDE2}"/>
              </a:ext>
            </a:extLst>
          </p:cNvPr>
          <p:cNvCxnSpPr>
            <a:cxnSpLocks/>
          </p:cNvCxnSpPr>
          <p:nvPr/>
        </p:nvCxnSpPr>
        <p:spPr>
          <a:xfrm>
            <a:off x="407987" y="4345886"/>
            <a:ext cx="5358479" cy="22365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D25AFD-C0E3-3FE2-B4DE-26649F76E833}"/>
              </a:ext>
            </a:extLst>
          </p:cNvPr>
          <p:cNvSpPr txBox="1"/>
          <p:nvPr/>
        </p:nvSpPr>
        <p:spPr>
          <a:xfrm>
            <a:off x="6280184" y="4019300"/>
            <a:ext cx="5461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5C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IMPLICATIONS</a:t>
            </a:r>
          </a:p>
          <a:p>
            <a:endParaRPr lang="en-US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Maximize revenue in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beachfront markets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by targeting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luxury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travelers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and emphasizing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exclusivity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Focus marketing efforts on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urban luxury areas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to attract guests seeking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premium experiences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without beachfront access.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Promote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budget-friendly destinations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Southeast Antelope Valley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as ideal for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long-term stays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cost-conscious travellers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2" name="直接连接符 2">
            <a:extLst>
              <a:ext uri="{FF2B5EF4-FFF2-40B4-BE49-F238E27FC236}">
                <a16:creationId xmlns:a16="http://schemas.microsoft.com/office/drawing/2014/main" id="{104CDD81-DB41-64C4-8FE7-B3D63285D0DB}"/>
              </a:ext>
            </a:extLst>
          </p:cNvPr>
          <p:cNvCxnSpPr>
            <a:cxnSpLocks/>
          </p:cNvCxnSpPr>
          <p:nvPr/>
        </p:nvCxnSpPr>
        <p:spPr>
          <a:xfrm>
            <a:off x="6382705" y="4368251"/>
            <a:ext cx="5358479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8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C2C679-3301-9514-7583-73A2AB784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AE85BE-8754-F5C0-7F23-3E5E38C4EC67}"/>
              </a:ext>
            </a:extLst>
          </p:cNvPr>
          <p:cNvSpPr txBox="1"/>
          <p:nvPr/>
        </p:nvSpPr>
        <p:spPr>
          <a:xfrm>
            <a:off x="7739267" y="132522"/>
            <a:ext cx="4227445" cy="6863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C2511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Density Trends: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Popular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neighborhoods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like Hollywood, Venice Beach, and Downtown Los Angeles have the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highest density 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of Airbnb listings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Coastal areas 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(e.g., Santa Monica and Venice) see a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clustering of premium listing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s, likely due to their scenic views and tourist attractions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C2511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Neighborhood Popularity: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Hollywood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listings account for approximately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15% of the total Airbnb properties 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 LA, driven by its iconic landmarks and nightlife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Suburban areas like Pasadena and Sherman Oaks show fewer listings but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higher guest satisfaction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ratings, appealing to travelers seeking tranquility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C25115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Insights: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Hosts in high-density areas should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focus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on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differentiation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(e.g., unique themes, personalized services) to stand out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Less saturated 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neighborhoods offer opportunities for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new hosts to enter the market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, especially if they target niche audiences such as families or remote workers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ptos Displ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1ED633-EF58-4CEB-AED2-1896AEB9C486}"/>
              </a:ext>
            </a:extLst>
          </p:cNvPr>
          <p:cNvSpPr txBox="1"/>
          <p:nvPr/>
        </p:nvSpPr>
        <p:spPr>
          <a:xfrm>
            <a:off x="357808" y="5446643"/>
            <a:ext cx="70236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>
                    <a:lumMod val="76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Hollywood Boulevard is a magnet for Airbnb guests, with some properties marketing their proximity to the Walk of Fame. One listing even highlights being “steps away from Brad Pitt’s star”!</a:t>
            </a:r>
            <a:endParaRPr lang="en-US" dirty="0">
              <a:solidFill>
                <a:schemeClr val="accent2">
                  <a:lumMod val="76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4B7911D2-A522-C1EF-CE62-CA4CF5226769}"/>
              </a:ext>
            </a:extLst>
          </p:cNvPr>
          <p:cNvSpPr/>
          <p:nvPr/>
        </p:nvSpPr>
        <p:spPr>
          <a:xfrm>
            <a:off x="145773" y="5300869"/>
            <a:ext cx="7447721" cy="1200329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47DD08-8D2D-324B-60B2-89FEC1BCA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1628"/>
          <a:stretch/>
        </p:blipFill>
        <p:spPr>
          <a:xfrm>
            <a:off x="20" y="556601"/>
            <a:ext cx="7619981" cy="43086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6DF8C7-B391-EB4B-A37A-3E6DFA184CCD}"/>
              </a:ext>
            </a:extLst>
          </p:cNvPr>
          <p:cNvSpPr txBox="1"/>
          <p:nvPr/>
        </p:nvSpPr>
        <p:spPr>
          <a:xfrm>
            <a:off x="0" y="64719"/>
            <a:ext cx="82693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baseline="0" dirty="0">
                <a:solidFill>
                  <a:schemeClr val="accent2">
                    <a:lumMod val="76000"/>
                  </a:schemeClr>
                </a:solidFill>
                <a:latin typeface="Aptos"/>
              </a:rPr>
              <a:t>Interactive Map: </a:t>
            </a:r>
            <a:r>
              <a:rPr lang="en-US" sz="2000" b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b="1" baseline="0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Airbnb Listings in LA Neighborhoods</a:t>
            </a:r>
            <a:endParaRPr lang="en-US" dirty="0">
              <a:solidFill>
                <a:schemeClr val="accent2">
                  <a:lumMod val="76000"/>
                </a:schemeClr>
              </a:solidFill>
              <a:ea typeface="+mn-lt"/>
              <a:cs typeface="+mn-lt"/>
            </a:endParaRPr>
          </a:p>
          <a:p>
            <a:pPr algn="l"/>
            <a:endParaRPr lang="en-US" sz="2000" b="1" dirty="0">
              <a:solidFill>
                <a:schemeClr val="accent2">
                  <a:lumMod val="76000"/>
                </a:schemeClr>
              </a:solidFill>
            </a:endParaRPr>
          </a:p>
        </p:txBody>
      </p:sp>
      <p:cxnSp>
        <p:nvCxnSpPr>
          <p:cNvPr id="2" name="直接连接符 2">
            <a:extLst>
              <a:ext uri="{FF2B5EF4-FFF2-40B4-BE49-F238E27FC236}">
                <a16:creationId xmlns:a16="http://schemas.microsoft.com/office/drawing/2014/main" id="{D1D074B2-812B-0B41-D370-B9B60A090D0C}"/>
              </a:ext>
            </a:extLst>
          </p:cNvPr>
          <p:cNvCxnSpPr>
            <a:cxnSpLocks/>
          </p:cNvCxnSpPr>
          <p:nvPr/>
        </p:nvCxnSpPr>
        <p:spPr>
          <a:xfrm>
            <a:off x="7811593" y="470966"/>
            <a:ext cx="4008233" cy="0"/>
          </a:xfrm>
          <a:prstGeom prst="line">
            <a:avLst/>
          </a:prstGeom>
          <a:ln w="38100">
            <a:solidFill>
              <a:srgbClr val="C251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2">
            <a:extLst>
              <a:ext uri="{FF2B5EF4-FFF2-40B4-BE49-F238E27FC236}">
                <a16:creationId xmlns:a16="http://schemas.microsoft.com/office/drawing/2014/main" id="{8080A513-E03B-43B1-9BC5-08FFE6E706BB}"/>
              </a:ext>
            </a:extLst>
          </p:cNvPr>
          <p:cNvCxnSpPr>
            <a:cxnSpLocks/>
          </p:cNvCxnSpPr>
          <p:nvPr/>
        </p:nvCxnSpPr>
        <p:spPr>
          <a:xfrm>
            <a:off x="7811593" y="2543865"/>
            <a:ext cx="4008233" cy="0"/>
          </a:xfrm>
          <a:prstGeom prst="line">
            <a:avLst/>
          </a:prstGeom>
          <a:ln w="38100">
            <a:solidFill>
              <a:srgbClr val="C251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">
            <a:extLst>
              <a:ext uri="{FF2B5EF4-FFF2-40B4-BE49-F238E27FC236}">
                <a16:creationId xmlns:a16="http://schemas.microsoft.com/office/drawing/2014/main" id="{CC5926D1-70A0-62DD-24DA-41BC404D2D7D}"/>
              </a:ext>
            </a:extLst>
          </p:cNvPr>
          <p:cNvCxnSpPr>
            <a:cxnSpLocks/>
          </p:cNvCxnSpPr>
          <p:nvPr/>
        </p:nvCxnSpPr>
        <p:spPr>
          <a:xfrm>
            <a:off x="7811593" y="4871331"/>
            <a:ext cx="4008233" cy="0"/>
          </a:xfrm>
          <a:prstGeom prst="line">
            <a:avLst/>
          </a:prstGeom>
          <a:ln w="38100">
            <a:solidFill>
              <a:srgbClr val="C251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48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7A23EF-BD7D-915B-4C96-434A0BE01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316"/>
          <a:stretch/>
        </p:blipFill>
        <p:spPr>
          <a:xfrm>
            <a:off x="20" y="609610"/>
            <a:ext cx="7739250" cy="435332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79647-53B8-B459-31B0-115DAE85ED24}"/>
              </a:ext>
            </a:extLst>
          </p:cNvPr>
          <p:cNvSpPr txBox="1"/>
          <p:nvPr/>
        </p:nvSpPr>
        <p:spPr>
          <a:xfrm>
            <a:off x="7898295" y="132522"/>
            <a:ext cx="4068417" cy="72019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Price Clusters:</a:t>
            </a:r>
          </a:p>
          <a:p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High-end neighborhoods like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Beverly Hills 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Malibu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have the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most expensive 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average nightly rates, often exceeding $500</a:t>
            </a:r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More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budget-friendly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options are clustered around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Downtown LA and Koreatown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, with average prices ranging between $100 and $150</a:t>
            </a:r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Price Variance:</a:t>
            </a:r>
          </a:p>
          <a:p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Coastal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properties command a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premium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due to their views and proximity to beaches, with Venice Beach averaging $250 per night</a:t>
            </a:r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Inland neighborhoods with cultural attractions (e.g., Echo Park, Silver Lake) offer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competitive pricing 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while still maintaining strong occupancy rates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Insights:</a:t>
            </a:r>
          </a:p>
          <a:p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Pricing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optimization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should consider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proximity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to attractions, competition within the neighborhood, and seasonality</a:t>
            </a:r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Budget-conscious travelers can find </a:t>
            </a:r>
            <a:r>
              <a:rPr lang="en-US" sz="1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great deals in emerging neighborhoods 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like Highland Park, which combines affordability with trendy cultural spots</a:t>
            </a:r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endParaRPr lang="en-US" sz="1600" b="1" dirty="0">
              <a:latin typeface="Aptos Display"/>
            </a:endParaRPr>
          </a:p>
          <a:p>
            <a:endParaRPr lang="en-US" sz="1600" dirty="0">
              <a:latin typeface="Aptos Displa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6EC15-5C8A-640F-49FD-6096788B3FEC}"/>
              </a:ext>
            </a:extLst>
          </p:cNvPr>
          <p:cNvSpPr txBox="1"/>
          <p:nvPr/>
        </p:nvSpPr>
        <p:spPr>
          <a:xfrm>
            <a:off x="145773" y="5440026"/>
            <a:ext cx="73814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 most expensive locations are typically beachfront, with a notable exception of Beverly Hills. Notice that a lot of central neighborhoods with high density listings are actually quite cheap! 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7030A0"/>
              </a:solidFill>
              <a:latin typeface="Comic Sans MS"/>
            </a:endParaRPr>
          </a:p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70F54DDE-3FCA-0C34-33DD-6B1C4B37213B}"/>
              </a:ext>
            </a:extLst>
          </p:cNvPr>
          <p:cNvSpPr/>
          <p:nvPr/>
        </p:nvSpPr>
        <p:spPr>
          <a:xfrm>
            <a:off x="145773" y="5300869"/>
            <a:ext cx="7447721" cy="1226931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D5E5E-1B7E-1FDB-10C4-3633512F10E6}"/>
              </a:ext>
            </a:extLst>
          </p:cNvPr>
          <p:cNvSpPr txBox="1"/>
          <p:nvPr/>
        </p:nvSpPr>
        <p:spPr>
          <a:xfrm>
            <a:off x="-1" y="132522"/>
            <a:ext cx="813683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ea typeface="+mn-lt"/>
                <a:cs typeface="+mn-lt"/>
              </a:rPr>
              <a:t>Interactive Map: Average Nightly Airbnb Prices in LA Neighborhoods</a:t>
            </a:r>
            <a:endParaRPr lang="en-US" sz="2000">
              <a:solidFill>
                <a:srgbClr val="0070C0"/>
              </a:solidFill>
            </a:endParaRPr>
          </a:p>
          <a:p>
            <a:pPr algn="l"/>
            <a:endParaRPr lang="en-US"/>
          </a:p>
        </p:txBody>
      </p:sp>
      <p:cxnSp>
        <p:nvCxnSpPr>
          <p:cNvPr id="2" name="直接连接符 2">
            <a:extLst>
              <a:ext uri="{FF2B5EF4-FFF2-40B4-BE49-F238E27FC236}">
                <a16:creationId xmlns:a16="http://schemas.microsoft.com/office/drawing/2014/main" id="{1A8FBEC9-91F3-EBB8-A264-43AE190C7BF7}"/>
              </a:ext>
            </a:extLst>
          </p:cNvPr>
          <p:cNvCxnSpPr>
            <a:cxnSpLocks/>
          </p:cNvCxnSpPr>
          <p:nvPr/>
        </p:nvCxnSpPr>
        <p:spPr>
          <a:xfrm>
            <a:off x="7958479" y="499165"/>
            <a:ext cx="400823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2">
            <a:extLst>
              <a:ext uri="{FF2B5EF4-FFF2-40B4-BE49-F238E27FC236}">
                <a16:creationId xmlns:a16="http://schemas.microsoft.com/office/drawing/2014/main" id="{4A234E95-C316-8C18-926A-7612E0DCB432}"/>
              </a:ext>
            </a:extLst>
          </p:cNvPr>
          <p:cNvCxnSpPr>
            <a:cxnSpLocks/>
          </p:cNvCxnSpPr>
          <p:nvPr/>
        </p:nvCxnSpPr>
        <p:spPr>
          <a:xfrm>
            <a:off x="7958479" y="2581965"/>
            <a:ext cx="400823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">
            <a:extLst>
              <a:ext uri="{FF2B5EF4-FFF2-40B4-BE49-F238E27FC236}">
                <a16:creationId xmlns:a16="http://schemas.microsoft.com/office/drawing/2014/main" id="{226D463F-67AA-253D-5D78-06543708CF8A}"/>
              </a:ext>
            </a:extLst>
          </p:cNvPr>
          <p:cNvCxnSpPr>
            <a:cxnSpLocks/>
          </p:cNvCxnSpPr>
          <p:nvPr/>
        </p:nvCxnSpPr>
        <p:spPr>
          <a:xfrm>
            <a:off x="7958479" y="4948777"/>
            <a:ext cx="400823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9DD9-4499-DDD8-D96A-B70BCF21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8B52-6211-50A2-D138-6D4D448C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-61582"/>
            <a:ext cx="10770123" cy="963821"/>
          </a:xfrm>
        </p:spPr>
        <p:txBody>
          <a:bodyPr>
            <a:norm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"Host with the Most": The Impact of Host Behaviour</a:t>
            </a:r>
          </a:p>
        </p:txBody>
      </p:sp>
      <p:cxnSp>
        <p:nvCxnSpPr>
          <p:cNvPr id="4" name="直接连接符 2">
            <a:extLst>
              <a:ext uri="{FF2B5EF4-FFF2-40B4-BE49-F238E27FC236}">
                <a16:creationId xmlns:a16="http://schemas.microsoft.com/office/drawing/2014/main" id="{BE1B2846-C2F8-ABD6-477F-6ABC3D320357}"/>
              </a:ext>
            </a:extLst>
          </p:cNvPr>
          <p:cNvCxnSpPr>
            <a:cxnSpLocks/>
          </p:cNvCxnSpPr>
          <p:nvPr/>
        </p:nvCxnSpPr>
        <p:spPr>
          <a:xfrm>
            <a:off x="407987" y="688286"/>
            <a:ext cx="11376025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995537A-03B2-5D2B-DEC2-B2BDA5C6A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88" y="902239"/>
            <a:ext cx="4817156" cy="306433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99E32A-1918-847B-C4D0-F5CB624B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310" y="905061"/>
            <a:ext cx="6021189" cy="30635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C61FD3-BFFA-E7EF-0CC2-7F347B93100D}"/>
              </a:ext>
            </a:extLst>
          </p:cNvPr>
          <p:cNvSpPr txBox="1"/>
          <p:nvPr/>
        </p:nvSpPr>
        <p:spPr>
          <a:xfrm>
            <a:off x="5793048" y="4333589"/>
            <a:ext cx="6006210" cy="209288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response times 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reliability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guest satisfaction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encouraging repeat bookings and positive reviews.</a:t>
            </a:r>
          </a:p>
          <a:p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(violin plot)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(trend analysis)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insights underscore the link between responsiveness and guest experience.</a:t>
            </a:r>
          </a:p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668A3-BB23-1C2F-88D1-D1C7B14C9FF6}"/>
              </a:ext>
            </a:extLst>
          </p:cNvPr>
          <p:cNvSpPr txBox="1"/>
          <p:nvPr/>
        </p:nvSpPr>
        <p:spPr>
          <a:xfrm>
            <a:off x="464172" y="4555378"/>
            <a:ext cx="4704787" cy="14003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Hosts responding 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"within a few hours" 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 the highest average review score of 4.8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1-day delay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leads to a 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noticeable drop to 4.77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while responding "a few days or more" further decreases the score to 4.61.</a:t>
            </a:r>
          </a:p>
        </p:txBody>
      </p:sp>
      <p:cxnSp>
        <p:nvCxnSpPr>
          <p:cNvPr id="5" name="直接连接符 2">
            <a:extLst>
              <a:ext uri="{FF2B5EF4-FFF2-40B4-BE49-F238E27FC236}">
                <a16:creationId xmlns:a16="http://schemas.microsoft.com/office/drawing/2014/main" id="{2C365107-34A7-974E-3D53-FFA76856B651}"/>
              </a:ext>
            </a:extLst>
          </p:cNvPr>
          <p:cNvCxnSpPr>
            <a:cxnSpLocks/>
          </p:cNvCxnSpPr>
          <p:nvPr/>
        </p:nvCxnSpPr>
        <p:spPr>
          <a:xfrm flipH="1">
            <a:off x="407987" y="4151086"/>
            <a:ext cx="11232512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92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76E6C4-9350-BC32-2C7E-5C4F34975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C6CCA-2322-8C0E-ECE1-3E9919B68ACE}"/>
              </a:ext>
            </a:extLst>
          </p:cNvPr>
          <p:cNvSpPr txBox="1"/>
          <p:nvPr/>
        </p:nvSpPr>
        <p:spPr>
          <a:xfrm>
            <a:off x="203200" y="3429000"/>
            <a:ext cx="4513943" cy="3477875"/>
          </a:xfrm>
          <a:prstGeom prst="rect">
            <a:avLst/>
          </a:prstGeom>
          <a:solidFill>
            <a:schemeClr val="bg1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GB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 </a:t>
            </a:r>
            <a:r>
              <a:rPr lang="en-GB" sz="1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GB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designation awarded to hosts who consistently provide exceptional hospitality and meets the following criteria</a:t>
            </a:r>
          </a:p>
          <a:p>
            <a:endParaRPr lang="en-GB" sz="1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GB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ratings</a:t>
            </a:r>
            <a:r>
              <a:rPr lang="en-GB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Maintain an average rating of at least </a:t>
            </a:r>
            <a:r>
              <a:rPr lang="en-GB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4.8 stars</a:t>
            </a:r>
            <a:r>
              <a:rPr lang="en-GB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guest reviews.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GB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cancellation rates</a:t>
            </a:r>
            <a:r>
              <a:rPr lang="en-GB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Less than </a:t>
            </a:r>
            <a:r>
              <a:rPr lang="en-GB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1% cancellation rate</a:t>
            </a:r>
            <a:r>
              <a:rPr lang="en-GB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valid reasons.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GB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responsiveness</a:t>
            </a:r>
            <a:r>
              <a:rPr lang="en-GB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Respond to </a:t>
            </a:r>
            <a:r>
              <a:rPr lang="en-GB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 or more of guest messages</a:t>
            </a:r>
            <a:r>
              <a:rPr lang="en-GB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within 24 hours.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GB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hosting activity</a:t>
            </a:r>
            <a:r>
              <a:rPr lang="en-GB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Complete at least </a:t>
            </a:r>
            <a:r>
              <a:rPr lang="en-GB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stays</a:t>
            </a:r>
            <a:r>
              <a:rPr lang="en-GB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3 reservations with a total of at least 100 nights in the past year.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0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2325B-D240-8B7E-3FA4-02A89077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C87F-A788-60B8-2A54-A0A202D6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-61582"/>
            <a:ext cx="10770123" cy="963821"/>
          </a:xfrm>
        </p:spPr>
        <p:txBody>
          <a:bodyPr>
            <a:normAutofit/>
          </a:bodyPr>
          <a:lstStyle/>
          <a:p>
            <a:r>
              <a:rPr lang="en-GB" sz="2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"Host with the Most": The Impact of Host Behaviour</a:t>
            </a:r>
          </a:p>
        </p:txBody>
      </p:sp>
      <p:cxnSp>
        <p:nvCxnSpPr>
          <p:cNvPr id="4" name="直接连接符 2">
            <a:extLst>
              <a:ext uri="{FF2B5EF4-FFF2-40B4-BE49-F238E27FC236}">
                <a16:creationId xmlns:a16="http://schemas.microsoft.com/office/drawing/2014/main" id="{ECB5CE7A-9540-BC57-2C0E-E381A8B36852}"/>
              </a:ext>
            </a:extLst>
          </p:cNvPr>
          <p:cNvCxnSpPr>
            <a:cxnSpLocks/>
          </p:cNvCxnSpPr>
          <p:nvPr/>
        </p:nvCxnSpPr>
        <p:spPr>
          <a:xfrm>
            <a:off x="407987" y="1134468"/>
            <a:ext cx="11376025" cy="0"/>
          </a:xfrm>
          <a:prstGeom prst="line">
            <a:avLst/>
          </a:prstGeom>
          <a:ln w="38100">
            <a:solidFill>
              <a:srgbClr val="83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56A4E2D-9506-4765-E3EE-C365AAA1C638}"/>
              </a:ext>
            </a:extLst>
          </p:cNvPr>
          <p:cNvSpPr txBox="1">
            <a:spLocks/>
          </p:cNvSpPr>
          <p:nvPr/>
        </p:nvSpPr>
        <p:spPr>
          <a:xfrm>
            <a:off x="545874" y="420328"/>
            <a:ext cx="3779384" cy="96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Analyzing</a:t>
            </a:r>
            <a:r>
              <a:rPr lang="en-GB" sz="20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GB" sz="2000" b="1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Superhost</a:t>
            </a:r>
            <a:r>
              <a:rPr lang="en-GB" sz="20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Trends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8C471F5-4544-C655-BA77-3DEFB97BE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38" y="1813677"/>
            <a:ext cx="6416363" cy="3460684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24228F-6756-B6D9-C950-EEA901962A5C}"/>
              </a:ext>
            </a:extLst>
          </p:cNvPr>
          <p:cNvSpPr txBox="1"/>
          <p:nvPr/>
        </p:nvSpPr>
        <p:spPr>
          <a:xfrm>
            <a:off x="6732506" y="1309189"/>
            <a:ext cx="470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KEY CONSIDERATIONS:</a:t>
            </a:r>
          </a:p>
        </p:txBody>
      </p:sp>
      <p:cxnSp>
        <p:nvCxnSpPr>
          <p:cNvPr id="18" name="直接连接符 2">
            <a:extLst>
              <a:ext uri="{FF2B5EF4-FFF2-40B4-BE49-F238E27FC236}">
                <a16:creationId xmlns:a16="http://schemas.microsoft.com/office/drawing/2014/main" id="{76AB4397-B811-8167-0A7E-AC9AFD5A6A7F}"/>
              </a:ext>
            </a:extLst>
          </p:cNvPr>
          <p:cNvCxnSpPr>
            <a:cxnSpLocks/>
          </p:cNvCxnSpPr>
          <p:nvPr/>
        </p:nvCxnSpPr>
        <p:spPr>
          <a:xfrm>
            <a:off x="6797204" y="1745641"/>
            <a:ext cx="43833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97E33A-A980-F30D-E260-4137E35A3AB6}"/>
              </a:ext>
            </a:extLst>
          </p:cNvPr>
          <p:cNvSpPr txBox="1"/>
          <p:nvPr/>
        </p:nvSpPr>
        <p:spPr>
          <a:xfrm>
            <a:off x="6795568" y="1915508"/>
            <a:ext cx="5006341" cy="30315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300">
                <a:latin typeface="Arial"/>
                <a:cs typeface="Arial"/>
              </a:rPr>
              <a:t>Achieving and maintaining </a:t>
            </a:r>
            <a:r>
              <a:rPr lang="en-GB" sz="1300" err="1">
                <a:latin typeface="Arial"/>
                <a:cs typeface="Arial"/>
              </a:rPr>
              <a:t>Superhost</a:t>
            </a:r>
            <a:r>
              <a:rPr lang="en-GB" sz="1300">
                <a:latin typeface="Arial"/>
                <a:cs typeface="Arial"/>
              </a:rPr>
              <a:t> status on Airbnb significantly</a:t>
            </a:r>
            <a:endParaRPr lang="ru-RU"/>
          </a:p>
          <a:p>
            <a:r>
              <a:rPr lang="en-GB" sz="1300">
                <a:latin typeface="Arial"/>
                <a:cs typeface="Arial"/>
              </a:rPr>
              <a:t>enhances a host's performance metrics:</a:t>
            </a:r>
            <a:endParaRPr lang="en-GB"/>
          </a:p>
          <a:p>
            <a:endParaRPr lang="en-GB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>
                <a:latin typeface="Arial"/>
                <a:cs typeface="Arial"/>
              </a:rPr>
              <a:t>Increased Earnings</a:t>
            </a:r>
            <a:r>
              <a:rPr lang="en-GB" sz="1300">
                <a:latin typeface="Arial"/>
                <a:cs typeface="Arial"/>
              </a:rPr>
              <a:t>: </a:t>
            </a:r>
            <a:r>
              <a:rPr lang="en-GB" sz="1300" err="1">
                <a:latin typeface="Arial"/>
                <a:cs typeface="Arial"/>
              </a:rPr>
              <a:t>Superhosts</a:t>
            </a:r>
            <a:r>
              <a:rPr lang="en-GB" sz="1300">
                <a:latin typeface="Arial"/>
                <a:cs typeface="Arial"/>
              </a:rPr>
              <a:t> earn, on average, 64% more in</a:t>
            </a:r>
          </a:p>
          <a:p>
            <a:pPr>
              <a:spcAft>
                <a:spcPts val="600"/>
              </a:spcAft>
            </a:pPr>
            <a:r>
              <a:rPr lang="en-GB" sz="1300">
                <a:latin typeface="Arial"/>
                <a:cs typeface="Arial"/>
              </a:rPr>
              <a:t> booking revenue compared to non-</a:t>
            </a:r>
            <a:r>
              <a:rPr lang="en-GB" sz="1300" err="1">
                <a:latin typeface="Arial"/>
                <a:cs typeface="Arial"/>
              </a:rPr>
              <a:t>Superhosts</a:t>
            </a:r>
            <a:endParaRPr lang="en-GB" sz="1300">
              <a:latin typeface="Arial"/>
              <a:cs typeface="Arial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>
                <a:latin typeface="Arial"/>
                <a:cs typeface="Arial"/>
              </a:rPr>
              <a:t>Higher Guest Satisfaction</a:t>
            </a:r>
            <a:r>
              <a:rPr lang="en-GB" sz="1300">
                <a:latin typeface="Arial"/>
                <a:cs typeface="Arial"/>
              </a:rPr>
              <a:t>: </a:t>
            </a:r>
            <a:r>
              <a:rPr lang="en-GB" sz="1300" err="1">
                <a:latin typeface="Arial"/>
                <a:cs typeface="Arial"/>
              </a:rPr>
              <a:t>Superhosts</a:t>
            </a:r>
            <a:r>
              <a:rPr lang="en-GB" sz="1300">
                <a:latin typeface="Arial"/>
                <a:cs typeface="Arial"/>
              </a:rPr>
              <a:t> maintain an average </a:t>
            </a:r>
          </a:p>
          <a:p>
            <a:pPr>
              <a:spcAft>
                <a:spcPts val="600"/>
              </a:spcAft>
            </a:pPr>
            <a:r>
              <a:rPr lang="en-GB" sz="1300">
                <a:latin typeface="Arial"/>
                <a:cs typeface="Arial"/>
              </a:rPr>
              <a:t>rating of 4.8 or higher, reflecting consistent guest satisfaction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>
                <a:latin typeface="Arial"/>
                <a:cs typeface="Arial"/>
              </a:rPr>
              <a:t>Enhanced Visibility</a:t>
            </a:r>
            <a:r>
              <a:rPr lang="en-GB" sz="1300">
                <a:latin typeface="Arial"/>
                <a:cs typeface="Arial"/>
              </a:rPr>
              <a:t>: </a:t>
            </a:r>
            <a:r>
              <a:rPr lang="en-GB" sz="1300" err="1">
                <a:latin typeface="Arial"/>
                <a:cs typeface="Arial"/>
              </a:rPr>
              <a:t>Superhosts</a:t>
            </a:r>
            <a:r>
              <a:rPr lang="en-GB" sz="1300">
                <a:latin typeface="Arial"/>
                <a:cs typeface="Arial"/>
              </a:rPr>
              <a:t> experience an 11% increase in</a:t>
            </a:r>
          </a:p>
          <a:p>
            <a:pPr>
              <a:spcAft>
                <a:spcPts val="600"/>
              </a:spcAft>
            </a:pPr>
            <a:r>
              <a:rPr lang="en-GB" sz="1300">
                <a:latin typeface="Arial"/>
                <a:cs typeface="Arial"/>
              </a:rPr>
              <a:t> overall impressions, indicating improved visibility</a:t>
            </a:r>
            <a:endParaRPr lang="en-GB" sz="1300"/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CD1ED3-D08A-ED21-60ED-41F8BC51EBF1}"/>
              </a:ext>
            </a:extLst>
          </p:cNvPr>
          <p:cNvSpPr txBox="1"/>
          <p:nvPr/>
        </p:nvSpPr>
        <p:spPr>
          <a:xfrm>
            <a:off x="6795568" y="4314627"/>
            <a:ext cx="470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STRATEGIC TAKEAWAYS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63DBB1-FD9C-DA99-5D23-A78C218EC13C}"/>
              </a:ext>
            </a:extLst>
          </p:cNvPr>
          <p:cNvSpPr txBox="1"/>
          <p:nvPr/>
        </p:nvSpPr>
        <p:spPr>
          <a:xfrm>
            <a:off x="6795569" y="4316652"/>
            <a:ext cx="7854644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 sz="1200" b="1">
              <a:latin typeface="Arial"/>
              <a:cs typeface="Arial"/>
            </a:endParaRPr>
          </a:p>
          <a:p>
            <a:r>
              <a:rPr lang="en-GB" sz="1300" b="1">
                <a:latin typeface="Arial"/>
                <a:cs typeface="Arial"/>
              </a:rPr>
              <a:t>Underserved Areas: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>
                <a:latin typeface="Arial"/>
                <a:cs typeface="Arial"/>
              </a:rPr>
              <a:t>Regions with </a:t>
            </a:r>
            <a:r>
              <a:rPr lang="en-GB" sz="1300" b="1">
                <a:latin typeface="Arial"/>
                <a:cs typeface="Arial"/>
              </a:rPr>
              <a:t>low </a:t>
            </a:r>
            <a:r>
              <a:rPr lang="en-GB" sz="1300" b="1" err="1">
                <a:latin typeface="Arial"/>
                <a:cs typeface="Arial"/>
              </a:rPr>
              <a:t>Superhost</a:t>
            </a:r>
            <a:r>
              <a:rPr lang="en-GB" sz="1300" b="1">
                <a:latin typeface="Arial"/>
                <a:cs typeface="Arial"/>
              </a:rPr>
              <a:t> density</a:t>
            </a:r>
            <a:r>
              <a:rPr lang="en-GB" sz="1300">
                <a:latin typeface="Arial"/>
                <a:cs typeface="Arial"/>
              </a:rPr>
              <a:t>, as seen in lighter-</a:t>
            </a:r>
            <a:r>
              <a:rPr lang="en-GB" sz="1300" err="1">
                <a:latin typeface="Arial"/>
                <a:cs typeface="Arial"/>
              </a:rPr>
              <a:t>colored</a:t>
            </a:r>
            <a:endParaRPr lang="en-GB" sz="1300">
              <a:latin typeface="Arial"/>
              <a:cs typeface="Arial"/>
            </a:endParaRPr>
          </a:p>
          <a:p>
            <a:pPr>
              <a:spcAft>
                <a:spcPts val="600"/>
              </a:spcAft>
            </a:pPr>
            <a:r>
              <a:rPr lang="en-GB" sz="1300">
                <a:latin typeface="Arial"/>
                <a:cs typeface="Arial"/>
              </a:rPr>
              <a:t> </a:t>
            </a:r>
            <a:r>
              <a:rPr lang="en-GB" sz="1300" err="1">
                <a:latin typeface="Arial"/>
                <a:cs typeface="Arial"/>
              </a:rPr>
              <a:t>neighborhoods</a:t>
            </a:r>
            <a:r>
              <a:rPr lang="en-GB" sz="1300">
                <a:latin typeface="Arial"/>
                <a:cs typeface="Arial"/>
              </a:rPr>
              <a:t> on the map, may provide opportunities for new hosts</a:t>
            </a:r>
          </a:p>
          <a:p>
            <a:pPr>
              <a:spcAft>
                <a:spcPts val="600"/>
              </a:spcAft>
            </a:pPr>
            <a:r>
              <a:rPr lang="en-GB" sz="1300">
                <a:latin typeface="Arial"/>
                <a:cs typeface="Arial"/>
              </a:rPr>
              <a:t> to </a:t>
            </a:r>
            <a:r>
              <a:rPr lang="en-GB" sz="1300" b="1">
                <a:latin typeface="Arial"/>
                <a:cs typeface="Arial"/>
              </a:rPr>
              <a:t>stand out</a:t>
            </a:r>
            <a:r>
              <a:rPr lang="en-GB" sz="1300">
                <a:latin typeface="Arial"/>
                <a:cs typeface="Arial"/>
              </a:rPr>
              <a:t> and capture unmet demand.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>
                <a:latin typeface="Arial"/>
                <a:cs typeface="Arial"/>
              </a:rPr>
              <a:t>Success in these areas still hinges on delivering quality service</a:t>
            </a:r>
          </a:p>
          <a:p>
            <a:pPr>
              <a:spcAft>
                <a:spcPts val="600"/>
              </a:spcAft>
            </a:pPr>
            <a:r>
              <a:rPr lang="en-GB" sz="1300">
                <a:latin typeface="Arial"/>
                <a:cs typeface="Arial"/>
              </a:rPr>
              <a:t> to achieve </a:t>
            </a:r>
            <a:r>
              <a:rPr lang="en-GB" sz="1300" err="1">
                <a:latin typeface="Arial"/>
                <a:cs typeface="Arial"/>
              </a:rPr>
              <a:t>Superhost</a:t>
            </a:r>
            <a:r>
              <a:rPr lang="en-GB" sz="1300">
                <a:latin typeface="Arial"/>
                <a:cs typeface="Arial"/>
              </a:rPr>
              <a:t> status.</a:t>
            </a:r>
          </a:p>
          <a:p>
            <a:r>
              <a:rPr lang="en-GB" sz="1300" b="1" err="1">
                <a:latin typeface="Arial"/>
                <a:cs typeface="Arial"/>
              </a:rPr>
              <a:t>Superhost</a:t>
            </a:r>
            <a:r>
              <a:rPr lang="en-GB" sz="1300" b="1">
                <a:latin typeface="Arial"/>
                <a:cs typeface="Arial"/>
              </a:rPr>
              <a:t> Goals</a:t>
            </a:r>
            <a:r>
              <a:rPr lang="en-GB" sz="1300">
                <a:latin typeface="Arial"/>
                <a:cs typeface="Arial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300">
                <a:latin typeface="Arial"/>
                <a:cs typeface="Arial"/>
              </a:rPr>
              <a:t>Prioritize meeting </a:t>
            </a:r>
            <a:r>
              <a:rPr lang="en-GB" sz="1300" err="1">
                <a:latin typeface="Arial"/>
                <a:cs typeface="Arial"/>
              </a:rPr>
              <a:t>Superhost</a:t>
            </a:r>
            <a:r>
              <a:rPr lang="en-GB" sz="1300">
                <a:latin typeface="Arial"/>
                <a:cs typeface="Arial"/>
              </a:rPr>
              <a:t> criteria: high ratings, low cancellation</a:t>
            </a:r>
            <a:endParaRPr lang="en-GB" sz="1300">
              <a:latin typeface="Aptos" panose="02110004020202020204"/>
              <a:cs typeface="Arial"/>
            </a:endParaRPr>
          </a:p>
          <a:p>
            <a:r>
              <a:rPr lang="en-GB" sz="1300">
                <a:latin typeface="Arial"/>
                <a:cs typeface="Arial"/>
              </a:rPr>
              <a:t> rates, and responsiveness</a:t>
            </a:r>
            <a:endParaRPr lang="en-GB" sz="1300"/>
          </a:p>
        </p:txBody>
      </p:sp>
    </p:spTree>
    <p:extLst>
      <p:ext uri="{BB962C8B-B14F-4D97-AF65-F5344CB8AC3E}">
        <p14:creationId xmlns:p14="http://schemas.microsoft.com/office/powerpoint/2010/main" val="17593976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881B870A061A47B7791F03E27C6FA5" ma:contentTypeVersion="7" ma:contentTypeDescription="Create a new document." ma:contentTypeScope="" ma:versionID="7a5f389b975213a03b7dfb234e394dd9">
  <xsd:schema xmlns:xsd="http://www.w3.org/2001/XMLSchema" xmlns:xs="http://www.w3.org/2001/XMLSchema" xmlns:p="http://schemas.microsoft.com/office/2006/metadata/properties" xmlns:ns1="http://schemas.microsoft.com/sharepoint/v3" xmlns:ns3="8a931132-65d2-4107-9798-0dcff7177c86" targetNamespace="http://schemas.microsoft.com/office/2006/metadata/properties" ma:root="true" ma:fieldsID="69da4b7c8cec49649190c9555b28d551" ns1:_="" ns3:_="">
    <xsd:import namespace="http://schemas.microsoft.com/sharepoint/v3"/>
    <xsd:import namespace="8a931132-65d2-4107-9798-0dcff7177c8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931132-65d2-4107-9798-0dcff7177c8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D20030-1F99-459A-8991-891C34372746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  <ds:schemaRef ds:uri="8a931132-65d2-4107-9798-0dcff7177c86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8289007-7EC6-4586-84F1-7EE6A21CA0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a931132-65d2-4107-9798-0dcff7177c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08DC0E-ECFC-4436-94E0-5FE720BE97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1576</Words>
  <Application>Microsoft Office PowerPoint</Application>
  <PresentationFormat>Widescreen</PresentationFormat>
  <Paragraphs>164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Comic Sans MS</vt:lpstr>
      <vt:lpstr>Consolas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"Location, Location, Location": The Role of Neighbourhoods</vt:lpstr>
      <vt:lpstr>PowerPoint Presentation</vt:lpstr>
      <vt:lpstr>PowerPoint Presentation</vt:lpstr>
      <vt:lpstr>"Host with the Most": The Impact of Host Behaviour</vt:lpstr>
      <vt:lpstr>PowerPoint Presentation</vt:lpstr>
      <vt:lpstr>"Host with the Most": The Impact of Host Behaviour</vt:lpstr>
      <vt:lpstr>"The Price is Right": Balancing Affordability and Quality</vt:lpstr>
      <vt:lpstr>Does the absence of reviews affect price significantly?</vt:lpstr>
      <vt:lpstr>Model Performance Comparison for Airbnb Price Prediction</vt:lpstr>
      <vt:lpstr>Relationships Between Key Variables </vt:lpstr>
      <vt:lpstr>Key Insights and Takeaways</vt:lpstr>
      <vt:lpstr>Host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Riccardo Grossi</dc:creator>
  <cp:lastModifiedBy>Zijun_Zhou</cp:lastModifiedBy>
  <cp:revision>171</cp:revision>
  <dcterms:created xsi:type="dcterms:W3CDTF">2024-11-14T16:21:01Z</dcterms:created>
  <dcterms:modified xsi:type="dcterms:W3CDTF">2024-11-19T14:43:54Z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0x010100AD881B870A061A47B7791F03E27C6FA5</vt:lpwstr>
  </property>
</Properties>
</file>